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  <p:sldMasterId id="2147483776" r:id="rId2"/>
  </p:sldMasterIdLst>
  <p:notesMasterIdLst>
    <p:notesMasterId r:id="rId15"/>
  </p:notesMasterIdLst>
  <p:sldIdLst>
    <p:sldId id="273" r:id="rId3"/>
    <p:sldId id="277" r:id="rId4"/>
    <p:sldId id="275" r:id="rId5"/>
    <p:sldId id="274" r:id="rId6"/>
    <p:sldId id="282" r:id="rId7"/>
    <p:sldId id="276" r:id="rId8"/>
    <p:sldId id="278" r:id="rId9"/>
    <p:sldId id="281" r:id="rId10"/>
    <p:sldId id="284" r:id="rId11"/>
    <p:sldId id="279" r:id="rId12"/>
    <p:sldId id="280" r:id="rId13"/>
    <p:sldId id="2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1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94660"/>
  </p:normalViewPr>
  <p:slideViewPr>
    <p:cSldViewPr snapToGrid="0">
      <p:cViewPr varScale="1">
        <p:scale>
          <a:sx n="81" d="100"/>
          <a:sy n="81" d="100"/>
        </p:scale>
        <p:origin x="77" y="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32D9D-C667-489A-831F-0E01110209EA}" type="datetimeFigureOut">
              <a:t>09/14/2024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FF387-57CF-4E14-B8AF-2484180606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7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710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6713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1076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81679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18675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21159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35783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71314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7663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8650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2645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3777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BAB39-B035-4520-B726-243A995F47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184C2A-0541-447A-BBED-429BAC5965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87EF5B-0DB8-4BB0-8D8B-B62A6A4D0B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75755C-DCD5-49F4-9415-4E9EB68A98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DE6843-290C-4424-A5BF-131A9FA97B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491FF4-02E0-4239-8D46-C162383B0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46598A-DAFC-4EE8-BB19-F4DD70F6AE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56CD3C-3271-4999-B5FF-C1E226710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D71164-D284-46D8-8A9F-1E9CC0BCAD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440E5E-AF6D-4F3F-81DA-7DD7774400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C3EE90-5031-42B2-86D2-6529E100ECD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03546-3B4E-4157-8FED-9B35E0A1D0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5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D4B8D-43A0-4078-B8E4-8FD3F4CE9531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7" r:id="rId3"/>
    <p:sldLayoutId id="2147483779" r:id="rId4"/>
    <p:sldLayoutId id="2147483781" r:id="rId5"/>
    <p:sldLayoutId id="2147483772" r:id="rId6"/>
    <p:sldLayoutId id="2147483778" r:id="rId7"/>
    <p:sldLayoutId id="2147483780" r:id="rId8"/>
    <p:sldLayoutId id="2147483775" r:id="rId9"/>
    <p:sldLayoutId id="2147483774" r:id="rId10"/>
    <p:sldLayoutId id="2147483672" r:id="rId11"/>
    <p:sldLayoutId id="2147483673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en.wikipedia.org/wiki/Colorado_State_Fair" TargetMode="External"/><Relationship Id="rId5" Type="http://schemas.openxmlformats.org/officeDocument/2006/relationships/hyperlink" Target="https://en.wikipedia.org/wiki/Midjourney" TargetMode="External"/><Relationship Id="rId4" Type="http://schemas.openxmlformats.org/officeDocument/2006/relationships/hyperlink" Target="https://en.wikipedia.org/wiki/Th%C3%A9%C3%A2tre_D%27op%C3%A9ra_Spatia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onai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974A0-21C0-2F1D-D9BF-1419456DDDCF}"/>
              </a:ext>
            </a:extLst>
          </p:cNvPr>
          <p:cNvSpPr txBox="1"/>
          <p:nvPr/>
        </p:nvSpPr>
        <p:spPr>
          <a:xfrm>
            <a:off x="6023729" y="1836821"/>
            <a:ext cx="5137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rgbClr val="3E1B59"/>
              </a:solidFill>
              <a:latin typeface="Assistant" pitchFamily="2" charset="-79"/>
              <a:cs typeface="Assistant" pitchFamily="2" charset="-79"/>
            </a:endParaRPr>
          </a:p>
          <a:p>
            <a:endParaRPr lang="LID4096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129F31-0964-4562-B1E3-2C60C50B2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4" y="832022"/>
            <a:ext cx="7582580" cy="505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069AA4-0711-959B-CAE5-A3B713772B09}"/>
              </a:ext>
            </a:extLst>
          </p:cNvPr>
          <p:cNvSpPr txBox="1"/>
          <p:nvPr/>
        </p:nvSpPr>
        <p:spPr>
          <a:xfrm>
            <a:off x="965200" y="5885516"/>
            <a:ext cx="10634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Théâtre D'opéra Spati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Théâtre </a:t>
            </a:r>
            <a:r>
              <a:rPr lang="en-US" sz="1400" b="0" i="1" u="none" strike="noStrike" dirty="0" err="1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Théâtre D'opéra Spati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D'opéra</a:t>
            </a:r>
            <a:r>
              <a:rPr lang="en-US" sz="1400" b="0" i="1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Théâtre D'opéra Spati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Spatial</a:t>
            </a:r>
            <a:r>
              <a:rPr lang="en-US" sz="1400" b="0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 image generated with </a:t>
            </a:r>
            <a:r>
              <a:rPr lang="en-US" sz="1400" b="0" i="0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Midjourne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Midjourney</a:t>
            </a:r>
            <a:r>
              <a:rPr lang="en-US" sz="1400" b="0" i="0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(public domain image)</a:t>
            </a:r>
          </a:p>
          <a:p>
            <a:r>
              <a:rPr lang="en-US" sz="1400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W</a:t>
            </a:r>
            <a:r>
              <a:rPr lang="en-US" sz="1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on the 2022 </a:t>
            </a:r>
            <a:r>
              <a:rPr lang="en-US" sz="14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 tooltip="Colorado State Fai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Colorado State Fair</a:t>
            </a:r>
            <a:r>
              <a:rPr lang="en-US" sz="1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's </a:t>
            </a:r>
            <a:r>
              <a:rPr lang="en-US" sz="1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annual fine art competition in the photomanipulation category, sparking endless controversy</a:t>
            </a:r>
            <a:endParaRPr lang="LID4096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2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9BEBF-159E-55EE-ADCA-21F8CCF4C6DF}"/>
              </a:ext>
            </a:extLst>
          </p:cNvPr>
          <p:cNvSpPr txBox="1"/>
          <p:nvPr/>
        </p:nvSpPr>
        <p:spPr>
          <a:xfrm>
            <a:off x="1299411" y="905934"/>
            <a:ext cx="9100630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cap="all" dirty="0">
                <a:solidFill>
                  <a:srgbClr val="383838"/>
                </a:solidFill>
                <a:effectLst/>
                <a:latin typeface="Mulish"/>
              </a:rPr>
              <a:t>Be effective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Ensure accuracy in spelling and grammar to avoid misdirection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Provide clear and detailed prompts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Explain the context or goal (e.g., “helping my son… can you explain it in a specific way?”)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Try different wordings to refine results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3074" name="Picture 2" descr="Misled image">
            <a:extLst>
              <a:ext uri="{FF2B5EF4-FFF2-40B4-BE49-F238E27FC236}">
                <a16:creationId xmlns:a16="http://schemas.microsoft.com/office/drawing/2014/main" id="{F3093721-F415-1405-01D2-9B419C95C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33" y="1836820"/>
            <a:ext cx="5003801" cy="34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56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9BEBF-159E-55EE-ADCA-21F8CCF4C6DF}"/>
              </a:ext>
            </a:extLst>
          </p:cNvPr>
          <p:cNvSpPr txBox="1"/>
          <p:nvPr/>
        </p:nvSpPr>
        <p:spPr>
          <a:xfrm>
            <a:off x="1299411" y="905934"/>
            <a:ext cx="910063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cap="all" dirty="0">
                <a:solidFill>
                  <a:srgbClr val="383838"/>
                </a:solidFill>
                <a:effectLst/>
                <a:latin typeface="Mulish"/>
              </a:rPr>
              <a:t>Be effective</a:t>
            </a:r>
          </a:p>
          <a:p>
            <a:pPr algn="l"/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5. Fact-check thoroughly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First, ask the tool to fact-check its output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Then, verify using search engines and experts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Never fully trust references or facts generated by an LLM, seek human-generated content for confirmation</a:t>
            </a: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6. Clearly indicate if you need a particular format (e.g., bullet points, square images)</a:t>
            </a: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7. Use prompts like “you are a Python expert” or “you are an expert pathologist” to guide the tool</a:t>
            </a:r>
          </a:p>
          <a:p>
            <a:pPr algn="l"/>
            <a:r>
              <a:rPr lang="en-US" dirty="0">
                <a:solidFill>
                  <a:srgbClr val="212529"/>
                </a:solidFill>
                <a:latin typeface="Assistant" pitchFamily="2" charset="-79"/>
                <a:cs typeface="Assistant" pitchFamily="2" charset="-79"/>
              </a:rPr>
              <a:t>8. </a:t>
            </a: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For more accurate outputs, fine-tune foundation models with your specific data</a:t>
            </a:r>
          </a:p>
        </p:txBody>
      </p:sp>
      <p:pic>
        <p:nvPicPr>
          <p:cNvPr id="7170" name="Picture 2" descr="Misled image of cats">
            <a:extLst>
              <a:ext uri="{FF2B5EF4-FFF2-40B4-BE49-F238E27FC236}">
                <a16:creationId xmlns:a16="http://schemas.microsoft.com/office/drawing/2014/main" id="{A480B057-0685-1FAA-06B0-C4407EC2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466" y="4204512"/>
            <a:ext cx="2960157" cy="237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36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9BEBF-159E-55EE-ADCA-21F8CCF4C6DF}"/>
              </a:ext>
            </a:extLst>
          </p:cNvPr>
          <p:cNvSpPr txBox="1"/>
          <p:nvPr/>
        </p:nvSpPr>
        <p:spPr>
          <a:xfrm>
            <a:off x="1459584" y="5925799"/>
            <a:ext cx="9100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Be safe, be effective and that usually requires </a:t>
            </a:r>
            <a:r>
              <a:rPr lang="en-US" b="1" i="1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knowledge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BF802-3730-A07F-BFD8-72BDB4EE6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11" y="846412"/>
            <a:ext cx="4248775" cy="4912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47DE54-80C3-3640-2CE8-56CE0968C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296" y="1026970"/>
            <a:ext cx="3558067" cy="411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6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  <a:endParaRPr lang="en-US" sz="2400" b="1" dirty="0">
              <a:solidFill>
                <a:srgbClr val="00A0E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974A0-21C0-2F1D-D9BF-1419456DDDCF}"/>
              </a:ext>
            </a:extLst>
          </p:cNvPr>
          <p:cNvSpPr txBox="1"/>
          <p:nvPr/>
        </p:nvSpPr>
        <p:spPr>
          <a:xfrm>
            <a:off x="6023729" y="1836821"/>
            <a:ext cx="5137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>
              <a:solidFill>
                <a:srgbClr val="3E1B59"/>
              </a:solidFill>
              <a:latin typeface="Assistant" pitchFamily="2" charset="-79"/>
              <a:cs typeface="Assistant" pitchFamily="2" charset="-79"/>
            </a:endParaRPr>
          </a:p>
          <a:p>
            <a:endParaRPr lang="LID4096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69AA4-0711-959B-CAE5-A3B713772B09}"/>
              </a:ext>
            </a:extLst>
          </p:cNvPr>
          <p:cNvSpPr txBox="1"/>
          <p:nvPr/>
        </p:nvSpPr>
        <p:spPr>
          <a:xfrm>
            <a:off x="939800" y="1092200"/>
            <a:ext cx="1065953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Mulish"/>
              </a:rPr>
              <a:t>Technologies that create or generate data.</a:t>
            </a:r>
          </a:p>
          <a:p>
            <a:pPr algn="ctr"/>
            <a:r>
              <a:rPr lang="en-US" sz="2800" dirty="0">
                <a:solidFill>
                  <a:schemeClr val="accent2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Peril and promise</a:t>
            </a:r>
          </a:p>
          <a:p>
            <a:pPr algn="ctr"/>
            <a:endParaRPr lang="en-US" sz="4000" b="0" i="0" u="none" strike="noStrike" dirty="0">
              <a:solidFill>
                <a:srgbClr val="00B05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B05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B05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B05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ctr"/>
            <a:r>
              <a:rPr lang="en-US" sz="2400" b="0" i="0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Code generation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Text generation</a:t>
            </a:r>
          </a:p>
          <a:p>
            <a:pPr algn="ctr"/>
            <a:r>
              <a:rPr lang="en-US" sz="2400" b="0" i="0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Image generation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Text</a:t>
            </a:r>
            <a:r>
              <a:rPr lang="en-US" sz="2400" dirty="0">
                <a:solidFill>
                  <a:srgbClr val="00B050"/>
                </a:solidFill>
                <a:highlight>
                  <a:srgbClr val="FFFFFF"/>
                </a:highlight>
                <a:latin typeface="Arial" panose="020B0604020202020204" pitchFamily="34" charset="0"/>
                <a:sym typeface="Wingdings" panose="05000000000000000000" pitchFamily="2" charset="2"/>
              </a:rPr>
              <a:t> image generation?</a:t>
            </a:r>
            <a:endParaRPr lang="en-US" sz="2400" b="0" i="0" u="none" strike="noStrike" dirty="0">
              <a:solidFill>
                <a:srgbClr val="00B05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308F6-B63F-5A74-EEA4-0B82CB360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781" y="2225182"/>
            <a:ext cx="5249036" cy="240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1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974A0-21C0-2F1D-D9BF-1419456DDDCF}"/>
              </a:ext>
            </a:extLst>
          </p:cNvPr>
          <p:cNvSpPr txBox="1"/>
          <p:nvPr/>
        </p:nvSpPr>
        <p:spPr>
          <a:xfrm>
            <a:off x="6023728" y="1098470"/>
            <a:ext cx="51376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E1B59"/>
                </a:solidFill>
                <a:latin typeface="Assistant" pitchFamily="2" charset="-79"/>
                <a:cs typeface="Assistant" pitchFamily="2" charset="-79"/>
              </a:rPr>
              <a:t>Is this picture incorrect?</a:t>
            </a:r>
          </a:p>
          <a:p>
            <a:endParaRPr lang="en-US" sz="2800" b="1" dirty="0">
              <a:solidFill>
                <a:srgbClr val="3E1B59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800" b="1" dirty="0">
                <a:solidFill>
                  <a:srgbClr val="3E1B59"/>
                </a:solidFill>
                <a:latin typeface="Assistant" pitchFamily="2" charset="-79"/>
                <a:cs typeface="Assistant" pitchFamily="2" charset="-79"/>
              </a:rPr>
              <a:t>Can we prompt a better one?</a:t>
            </a:r>
          </a:p>
          <a:p>
            <a:endParaRPr lang="LID4096" sz="2800" dirty="0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5874C9E-7E28-ADFD-CA6D-7968200E0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90" y="1451290"/>
            <a:ext cx="4330138" cy="4765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01D18E-03AD-053A-802A-884B31717071}"/>
              </a:ext>
            </a:extLst>
          </p:cNvPr>
          <p:cNvSpPr txBox="1"/>
          <p:nvPr/>
        </p:nvSpPr>
        <p:spPr>
          <a:xfrm>
            <a:off x="6657621" y="5866770"/>
            <a:ext cx="40627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100" dirty="0"/>
              <a:t>Case courtesy of Craig Hacking, Radiopaedia.org, rID: 188944</a:t>
            </a:r>
          </a:p>
        </p:txBody>
      </p:sp>
      <p:pic>
        <p:nvPicPr>
          <p:cNvPr id="9" name="Picture 8" descr="A close-up of a ct scan&#10;&#10;Description automatically generated">
            <a:extLst>
              <a:ext uri="{FF2B5EF4-FFF2-40B4-BE49-F238E27FC236}">
                <a16:creationId xmlns:a16="http://schemas.microsoft.com/office/drawing/2014/main" id="{E1FE2046-3804-020B-6AD2-68B650649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74" y="3376411"/>
            <a:ext cx="3048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3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pic>
        <p:nvPicPr>
          <p:cNvPr id="11" name="Picture 10" descr="A black square with a white circle in the middle&#10;&#10;Description automatically generated">
            <a:extLst>
              <a:ext uri="{FF2B5EF4-FFF2-40B4-BE49-F238E27FC236}">
                <a16:creationId xmlns:a16="http://schemas.microsoft.com/office/drawing/2014/main" id="{0D3AA7D1-BE45-25FD-E4C4-BE1D5B0D7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36821"/>
            <a:ext cx="4765700" cy="3755913"/>
          </a:xfrm>
          <a:prstGeom prst="rect">
            <a:avLst/>
          </a:prstGeom>
        </p:spPr>
      </p:pic>
      <p:pic>
        <p:nvPicPr>
          <p:cNvPr id="1026" name="Picture 2" descr="Examples of text-to-image–generated anatomical structures in CT, MRI, and...">
            <a:extLst>
              <a:ext uri="{FF2B5EF4-FFF2-40B4-BE49-F238E27FC236}">
                <a16:creationId xmlns:a16="http://schemas.microsoft.com/office/drawing/2014/main" id="{B1D754DA-BF0B-F114-EF45-5EC756642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542" y="1928813"/>
            <a:ext cx="3336924" cy="327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CB0EEC-A0E4-0C05-15A2-DCA53B8F2026}"/>
              </a:ext>
            </a:extLst>
          </p:cNvPr>
          <p:cNvSpPr txBox="1"/>
          <p:nvPr/>
        </p:nvSpPr>
        <p:spPr>
          <a:xfrm>
            <a:off x="5469466" y="5422511"/>
            <a:ext cx="657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1" dirty="0">
                <a:effectLst/>
                <a:latin typeface="Open Sans" panose="020B0606030504020204" pitchFamily="34" charset="0"/>
              </a:rPr>
              <a:t>Examples of text-to-image–generated anatomical structures in CT, MRI, and ultrasound images created with DALL-E 2.</a:t>
            </a:r>
          </a:p>
          <a:p>
            <a:pPr algn="l"/>
            <a:r>
              <a:rPr lang="en-US" b="0" i="1" dirty="0">
                <a:effectLst/>
                <a:latin typeface="Open Sans" panose="020B0606030504020204" pitchFamily="34" charset="0"/>
              </a:rPr>
              <a:t>Image source: Adams et al., Journal of Medical Internet Research 2023 (</a:t>
            </a:r>
            <a:r>
              <a:rPr lang="en-US" b="0" i="1" u="none" strike="noStrike" dirty="0">
                <a:solidFill>
                  <a:srgbClr val="00B050"/>
                </a:solidFill>
                <a:effectLst/>
                <a:latin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r>
              <a:rPr lang="en-US" b="0" i="1" dirty="0">
                <a:effectLst/>
                <a:latin typeface="Open Sans" panose="020B0606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870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974A0-21C0-2F1D-D9BF-1419456DDDCF}"/>
              </a:ext>
            </a:extLst>
          </p:cNvPr>
          <p:cNvSpPr txBox="1"/>
          <p:nvPr/>
        </p:nvSpPr>
        <p:spPr>
          <a:xfrm>
            <a:off x="3121167" y="1084611"/>
            <a:ext cx="51376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E1B59"/>
                </a:solidFill>
                <a:latin typeface="Assistant" pitchFamily="2" charset="-79"/>
                <a:cs typeface="Assistant" pitchFamily="2" charset="-79"/>
              </a:rPr>
              <a:t>Is the code or  picture correct?</a:t>
            </a:r>
          </a:p>
          <a:p>
            <a:endParaRPr lang="en-US" sz="2800" b="1" dirty="0">
              <a:solidFill>
                <a:srgbClr val="3E1B59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800" b="1" dirty="0">
                <a:solidFill>
                  <a:srgbClr val="3E1B59"/>
                </a:solidFill>
                <a:latin typeface="Assistant" pitchFamily="2" charset="-79"/>
                <a:cs typeface="Assistant" pitchFamily="2" charset="-79"/>
              </a:rPr>
              <a:t>The real point…</a:t>
            </a:r>
          </a:p>
          <a:p>
            <a:endParaRPr lang="LID4096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1D18E-03AD-053A-802A-884B31717071}"/>
              </a:ext>
            </a:extLst>
          </p:cNvPr>
          <p:cNvSpPr txBox="1"/>
          <p:nvPr/>
        </p:nvSpPr>
        <p:spPr>
          <a:xfrm>
            <a:off x="2382801" y="6070765"/>
            <a:ext cx="40627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1100" dirty="0"/>
              <a:t>Case courtesy of Craig Hacking, Radiopaedia.org, rID: 188944</a:t>
            </a:r>
          </a:p>
        </p:txBody>
      </p:sp>
      <p:pic>
        <p:nvPicPr>
          <p:cNvPr id="9" name="Picture 8" descr="A close-up of a ct scan&#10;&#10;Description automatically generated">
            <a:extLst>
              <a:ext uri="{FF2B5EF4-FFF2-40B4-BE49-F238E27FC236}">
                <a16:creationId xmlns:a16="http://schemas.microsoft.com/office/drawing/2014/main" id="{E1FE2046-3804-020B-6AD2-68B650649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255" y="3009420"/>
            <a:ext cx="3633745" cy="2952418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6EABEFB-6F4F-F070-A699-7310C86458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4" y="2154357"/>
            <a:ext cx="1521099" cy="16739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957757-568D-3A02-1996-300B15BDED58}"/>
              </a:ext>
            </a:extLst>
          </p:cNvPr>
          <p:cNvSpPr txBox="1"/>
          <p:nvPr/>
        </p:nvSpPr>
        <p:spPr>
          <a:xfrm>
            <a:off x="7437120" y="2926737"/>
            <a:ext cx="31406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path_one</a:t>
            </a:r>
            <a:r>
              <a:rPr lang="en-US" dirty="0"/>
              <a:t> = c:\dsfds/fdsfds\df</a:t>
            </a:r>
          </a:p>
          <a:p>
            <a:endParaRPr lang="en-US" dirty="0"/>
          </a:p>
          <a:p>
            <a:r>
              <a:rPr lang="en-US" dirty="0" err="1"/>
              <a:t>path_two</a:t>
            </a:r>
            <a:r>
              <a:rPr lang="en-US" dirty="0"/>
              <a:t> = c:\dsfds/fdsfds\df</a:t>
            </a:r>
            <a:endParaRPr lang="LID4096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0797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A6199-AB70-59D6-38B9-40F13AA4956A}"/>
              </a:ext>
            </a:extLst>
          </p:cNvPr>
          <p:cNvSpPr txBox="1"/>
          <p:nvPr/>
        </p:nvSpPr>
        <p:spPr>
          <a:xfrm>
            <a:off x="1608667" y="1928813"/>
            <a:ext cx="746871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MONAI is open and was trained on </a:t>
            </a:r>
            <a:r>
              <a:rPr lang="en-US" dirty="0" err="1"/>
              <a:t>UKBiobank</a:t>
            </a:r>
            <a:r>
              <a:rPr lang="en-US" dirty="0"/>
              <a:t> data and other legit data</a:t>
            </a:r>
          </a:p>
          <a:p>
            <a:endParaRPr lang="en-US" dirty="0"/>
          </a:p>
          <a:p>
            <a:r>
              <a:rPr lang="en-US" b="0" i="0" u="none" strike="noStrike" dirty="0"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https://monai.io/</a:t>
            </a:r>
            <a:endParaRPr lang="en-US" b="0" i="0" u="none" strike="noStrike" dirty="0">
              <a:effectLst/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</a:rPr>
              <a:t>You lost me at pip install…but thankfully there is a </a:t>
            </a:r>
            <a:r>
              <a:rPr lang="en-US" dirty="0" err="1">
                <a:latin typeface="Roboto" panose="02000000000000000000" pitchFamily="2" charset="0"/>
              </a:rPr>
              <a:t>conda</a:t>
            </a:r>
            <a:r>
              <a:rPr lang="en-US" dirty="0">
                <a:latin typeface="Roboto" panose="02000000000000000000" pitchFamily="2" charset="0"/>
              </a:rPr>
              <a:t>-forge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</a:rPr>
              <a:t>But you need data and gigabytes of it: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</a:rPr>
              <a:t>Suggestions: medicaldecathalon.com, kaggle.com, public datasets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8193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A6199-AB70-59D6-38B9-40F13AA4956A}"/>
              </a:ext>
            </a:extLst>
          </p:cNvPr>
          <p:cNvSpPr txBox="1"/>
          <p:nvPr/>
        </p:nvSpPr>
        <p:spPr>
          <a:xfrm>
            <a:off x="889001" y="1159933"/>
            <a:ext cx="1090380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Safety first!</a:t>
            </a:r>
            <a:endParaRPr lang="en-US" sz="2000" dirty="0"/>
          </a:p>
          <a:p>
            <a:endParaRPr lang="en-US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Never upload non-anonymized sensitive patient data outside your secure servers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Avoid using sensitive patient data with online 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tools (e.g., </a:t>
            </a:r>
            <a:r>
              <a:rPr 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chatGPT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, integrated tools like co-pilot, MS Office)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Be mindful of internet connectivity with your code editors and tools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Prefer systems that operate locally (on your machine or hospital servers)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Acknowledge that tools may generate erroneous information (hallucinations)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Don’t assume code generated by a large language model (LLM) lacks potential bugs or harmful code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Address intellectual property and ethical considerations when utilizing generative AI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Document model usage thoroughly in academic work, detailing versions and exact applications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Recognize that the training corpus of such models may introduce biases</a:t>
            </a:r>
          </a:p>
          <a:p>
            <a:endParaRPr lang="LID4096" dirty="0"/>
          </a:p>
        </p:txBody>
      </p:sp>
      <p:pic>
        <p:nvPicPr>
          <p:cNvPr id="7" name="Picture 6" descr="Device and padlock">
            <a:extLst>
              <a:ext uri="{FF2B5EF4-FFF2-40B4-BE49-F238E27FC236}">
                <a16:creationId xmlns:a16="http://schemas.microsoft.com/office/drawing/2014/main" id="{B8E51C97-8499-C14B-4E3F-D3C337AFB0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9" r="24698"/>
          <a:stretch/>
        </p:blipFill>
        <p:spPr>
          <a:xfrm>
            <a:off x="8861196" y="4574814"/>
            <a:ext cx="1859191" cy="182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6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22295-CD58-48DF-B12A-B22FC01DAABF}"/>
              </a:ext>
            </a:extLst>
          </p:cNvPr>
          <p:cNvSpPr txBox="1"/>
          <p:nvPr/>
        </p:nvSpPr>
        <p:spPr>
          <a:xfrm>
            <a:off x="701039" y="1559822"/>
            <a:ext cx="101107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Challenge/Exercise: Assessing the Risks of Local Model Deployment</a:t>
            </a:r>
          </a:p>
          <a:p>
            <a:r>
              <a:rPr lang="en-US" dirty="0"/>
              <a:t>Can you identify a few risks associated with running a model entirely on your machine?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fferent colors of board game dice">
            <a:extLst>
              <a:ext uri="{FF2B5EF4-FFF2-40B4-BE49-F238E27FC236}">
                <a16:creationId xmlns:a16="http://schemas.microsoft.com/office/drawing/2014/main" id="{EA0DBA90-86B4-497E-4FE4-80CF762E22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91" y="2571405"/>
            <a:ext cx="4897638" cy="344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2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22295-CD58-48DF-B12A-B22FC01DAABF}"/>
              </a:ext>
            </a:extLst>
          </p:cNvPr>
          <p:cNvSpPr txBox="1"/>
          <p:nvPr/>
        </p:nvSpPr>
        <p:spPr>
          <a:xfrm>
            <a:off x="701039" y="1559822"/>
            <a:ext cx="101107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Challenge/Exercise: Assessing the Risks of Local Model Deployment</a:t>
            </a:r>
          </a:p>
          <a:p>
            <a:r>
              <a:rPr lang="en-US" dirty="0"/>
              <a:t>Can you identify a few risks associated with running a model entirely on your machine?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Malware on your machine</a:t>
            </a:r>
          </a:p>
          <a:p>
            <a:endParaRPr lang="en-US" dirty="0"/>
          </a:p>
          <a:p>
            <a:r>
              <a:rPr lang="en-US" dirty="0"/>
              <a:t>Environmental damage</a:t>
            </a:r>
          </a:p>
          <a:p>
            <a:endParaRPr lang="en-US" dirty="0"/>
          </a:p>
          <a:p>
            <a:r>
              <a:rPr lang="en-US" dirty="0"/>
              <a:t>Smaller data -&gt; potentially even more biases?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now a TOP 8 list to be effective once we are safe</a:t>
            </a:r>
          </a:p>
        </p:txBody>
      </p:sp>
    </p:spTree>
    <p:extLst>
      <p:ext uri="{BB962C8B-B14F-4D97-AF65-F5344CB8AC3E}">
        <p14:creationId xmlns:p14="http://schemas.microsoft.com/office/powerpoint/2010/main" val="253669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633</Words>
  <Application>Microsoft Office PowerPoint</Application>
  <PresentationFormat>Widescreen</PresentationFormat>
  <Paragraphs>157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Arial</vt:lpstr>
      <vt:lpstr>Assistant</vt:lpstr>
      <vt:lpstr>Calibri</vt:lpstr>
      <vt:lpstr>Calibri Light</vt:lpstr>
      <vt:lpstr>Mulish</vt:lpstr>
      <vt:lpstr>Open Sans</vt:lpstr>
      <vt:lpstr>Roboto</vt:lpstr>
      <vt:lpstr>Segoe UI</vt:lpstr>
      <vt:lpstr>Symbol</vt:lpstr>
      <vt:lpstr>Times New Roman</vt:lpstr>
      <vt:lpstr>Wingdings</vt:lpstr>
      <vt:lpstr>office theme</vt:lpstr>
      <vt:lpstr>Office Theme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Generative AI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C. Moore</dc:creator>
  <cp:lastModifiedBy>Candace Moore</cp:lastModifiedBy>
  <cp:revision>165</cp:revision>
  <dcterms:created xsi:type="dcterms:W3CDTF">2022-12-06T14:01:28Z</dcterms:created>
  <dcterms:modified xsi:type="dcterms:W3CDTF">2024-09-14T16:57:34Z</dcterms:modified>
</cp:coreProperties>
</file>